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olors1.xml" ContentType="application/vnd.ms-office.chartcolorstyle+xml"/>
  <Override PartName="/ppt/charts/colors2.xml" ContentType="application/vnd.ms-office.chartcolorstyle+xml"/>
  <Override PartName="/ppt/charts/style2.xml" ContentType="application/vnd.ms-office.chartstyle+xml"/>
  <Override PartName="/ppt/charts/style1.xml" ContentType="application/vnd.ms-office.chart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43"/>
  </p:normalViewPr>
  <p:slideViewPr>
    <p:cSldViewPr snapToGrid="0">
      <p:cViewPr varScale="1">
        <p:scale>
          <a:sx n="68" d="100"/>
          <a:sy n="68" d="100"/>
        </p:scale>
        <p:origin x="59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b60705717909ec25/Desktop/Training%20for%20healthcare%20professionals%20in%20midline%20insertion%20edited%20versi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b60705717909ec25/Desktop/Training%20for%20healthcare%20professionals%20in%20midline%20insertion%20edited%20version.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sz="1000"/>
              <a:t>Routine midline insertion</a:t>
            </a:r>
          </a:p>
        </c:rich>
      </c:tx>
      <c:overlay val="0"/>
      <c:spPr>
        <a:noFill/>
        <a:ln>
          <a:noFill/>
        </a:ln>
        <a:effectLst/>
      </c:spPr>
      <c:txPr>
        <a:bodyPr rot="0" spcFirstLastPara="1" vertOverflow="ellipsis" vert="horz" wrap="square" anchor="ctr" anchorCtr="1"/>
        <a:lstStyle/>
        <a:p>
          <a:pPr>
            <a:defRPr sz="10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manualLayout>
          <c:layoutTarget val="inner"/>
          <c:xMode val="edge"/>
          <c:yMode val="edge"/>
          <c:x val="0.10940533482754587"/>
          <c:y val="0.16165843299675606"/>
          <c:w val="0.87729338060351525"/>
          <c:h val="0.47054701168449942"/>
        </c:manualLayout>
      </c:layout>
      <c:barChart>
        <c:barDir val="col"/>
        <c:grouping val="stacked"/>
        <c:varyColors val="0"/>
        <c:ser>
          <c:idx val="0"/>
          <c:order val="0"/>
          <c:tx>
            <c:strRef>
              <c:f>'[Training for healthcare professionals in midline insertion edited version.xlsx]Q1 - Q5'!$I$3</c:f>
              <c:strCache>
                <c:ptCount val="1"/>
                <c:pt idx="0">
                  <c:v>Yes</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'[Training for healthcare professionals in midline insertion edited version.xlsx]Q1 - Q5'!$J$2:$L$2</c:f>
              <c:strCache>
                <c:ptCount val="3"/>
                <c:pt idx="0">
                  <c:v>Consultant (n=48)</c:v>
                </c:pt>
                <c:pt idx="1">
                  <c:v>Trainees (n=33)</c:v>
                </c:pt>
                <c:pt idx="2">
                  <c:v>ACCP/AA (n=18)</c:v>
                </c:pt>
              </c:strCache>
            </c:strRef>
          </c:cat>
          <c:val>
            <c:numRef>
              <c:f>'[Training for healthcare professionals in midline insertion edited version.xlsx]Q1 - Q5'!$J$3:$L$3</c:f>
              <c:numCache>
                <c:formatCode>0%</c:formatCode>
                <c:ptCount val="3"/>
                <c:pt idx="0">
                  <c:v>0.56000000000000005</c:v>
                </c:pt>
                <c:pt idx="1">
                  <c:v>0.36</c:v>
                </c:pt>
                <c:pt idx="2">
                  <c:v>0.94</c:v>
                </c:pt>
              </c:numCache>
            </c:numRef>
          </c:val>
          <c:extLst>
            <c:ext xmlns:c16="http://schemas.microsoft.com/office/drawing/2014/chart" uri="{C3380CC4-5D6E-409C-BE32-E72D297353CC}">
              <c16:uniqueId val="{00000000-3046-6C41-930C-6B0EF85F6BEF}"/>
            </c:ext>
          </c:extLst>
        </c:ser>
        <c:ser>
          <c:idx val="1"/>
          <c:order val="1"/>
          <c:tx>
            <c:strRef>
              <c:f>'[Training for healthcare professionals in midline insertion edited version.xlsx]Q1 - Q5'!$I$4</c:f>
              <c:strCache>
                <c:ptCount val="1"/>
                <c:pt idx="0">
                  <c:v>No</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'[Training for healthcare professionals in midline insertion edited version.xlsx]Q1 - Q5'!$J$2:$L$2</c:f>
              <c:strCache>
                <c:ptCount val="3"/>
                <c:pt idx="0">
                  <c:v>Consultant (n=48)</c:v>
                </c:pt>
                <c:pt idx="1">
                  <c:v>Trainees (n=33)</c:v>
                </c:pt>
                <c:pt idx="2">
                  <c:v>ACCP/AA (n=18)</c:v>
                </c:pt>
              </c:strCache>
            </c:strRef>
          </c:cat>
          <c:val>
            <c:numRef>
              <c:f>'[Training for healthcare professionals in midline insertion edited version.xlsx]Q1 - Q5'!$J$4:$L$4</c:f>
              <c:numCache>
                <c:formatCode>0%</c:formatCode>
                <c:ptCount val="3"/>
                <c:pt idx="0">
                  <c:v>0.44</c:v>
                </c:pt>
                <c:pt idx="1">
                  <c:v>0.64</c:v>
                </c:pt>
                <c:pt idx="2">
                  <c:v>0.06</c:v>
                </c:pt>
              </c:numCache>
            </c:numRef>
          </c:val>
          <c:extLst>
            <c:ext xmlns:c16="http://schemas.microsoft.com/office/drawing/2014/chart" uri="{C3380CC4-5D6E-409C-BE32-E72D297353CC}">
              <c16:uniqueId val="{00000001-3046-6C41-930C-6B0EF85F6BEF}"/>
            </c:ext>
          </c:extLst>
        </c:ser>
        <c:dLbls>
          <c:dLblPos val="ctr"/>
          <c:showLegendKey val="0"/>
          <c:showVal val="1"/>
          <c:showCatName val="0"/>
          <c:showSerName val="0"/>
          <c:showPercent val="0"/>
          <c:showBubbleSize val="0"/>
        </c:dLbls>
        <c:gapWidth val="150"/>
        <c:overlap val="100"/>
        <c:axId val="917474799"/>
        <c:axId val="972234575"/>
      </c:barChart>
      <c:catAx>
        <c:axId val="917474799"/>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972234575"/>
        <c:crosses val="autoZero"/>
        <c:auto val="1"/>
        <c:lblAlgn val="ctr"/>
        <c:lblOffset val="100"/>
        <c:noMultiLvlLbl val="0"/>
      </c:catAx>
      <c:valAx>
        <c:axId val="972234575"/>
        <c:scaling>
          <c:orientation val="minMax"/>
          <c:max val="1"/>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9174747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solidFill>
      <a:schemeClr val="tx1">
        <a:lumMod val="75000"/>
        <a:lumOff val="25000"/>
      </a:schemeClr>
    </a:solidFill>
    <a:ln>
      <a:noFill/>
    </a:ln>
    <a:effectLst/>
  </c:spPr>
  <c:txPr>
    <a:bodyPr/>
    <a:lstStyle/>
    <a:p>
      <a:pPr>
        <a:defRPr sz="9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50" b="0" i="0" u="none" strike="noStrike" kern="1200" spc="0" baseline="0">
                <a:solidFill>
                  <a:schemeClr val="bg1"/>
                </a:solidFill>
                <a:latin typeface="+mn-lt"/>
                <a:ea typeface="+mn-ea"/>
                <a:cs typeface="+mn-cs"/>
              </a:defRPr>
            </a:pPr>
            <a:r>
              <a:rPr lang="en-GB" sz="1050"/>
              <a:t>Number of responses received, N=99</a:t>
            </a:r>
          </a:p>
        </c:rich>
      </c:tx>
      <c:overlay val="0"/>
      <c:spPr>
        <a:noFill/>
        <a:ln>
          <a:noFill/>
        </a:ln>
        <a:effectLst/>
      </c:spPr>
      <c:txPr>
        <a:bodyPr rot="0" spcFirstLastPara="1" vertOverflow="ellipsis" vert="horz" wrap="square" anchor="ctr" anchorCtr="1"/>
        <a:lstStyle/>
        <a:p>
          <a:pPr>
            <a:defRPr sz="1050" b="0" i="0" u="none" strike="noStrike" kern="1200" spc="0" baseline="0">
              <a:solidFill>
                <a:schemeClr val="bg1"/>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F38-614E-9086-8A257C59443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F38-614E-9086-8A257C59443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F38-614E-9086-8A257C59443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F38-614E-9086-8A257C594437}"/>
              </c:ext>
            </c:extLst>
          </c:dPt>
          <c:cat>
            <c:strRef>
              <c:f>'[Training for healthcare professionals in midline insertion edited version.xlsx]N + Based'!$B$3:$B$6</c:f>
              <c:strCache>
                <c:ptCount val="4"/>
                <c:pt idx="0">
                  <c:v>Consultants (n=48)</c:v>
                </c:pt>
                <c:pt idx="1">
                  <c:v>Trainees (n=33)</c:v>
                </c:pt>
                <c:pt idx="2">
                  <c:v>Advanced Critical Care Practitioner (n=15)</c:v>
                </c:pt>
                <c:pt idx="3">
                  <c:v>Anaesthetics Associate (n=3)</c:v>
                </c:pt>
              </c:strCache>
            </c:strRef>
          </c:cat>
          <c:val>
            <c:numRef>
              <c:f>'[Training for healthcare professionals in midline insertion edited version.xlsx]N + Based'!$D$3:$D$6</c:f>
              <c:numCache>
                <c:formatCode>0%</c:formatCode>
                <c:ptCount val="4"/>
                <c:pt idx="0">
                  <c:v>0.48</c:v>
                </c:pt>
                <c:pt idx="1">
                  <c:v>0.33</c:v>
                </c:pt>
                <c:pt idx="2">
                  <c:v>0.15</c:v>
                </c:pt>
                <c:pt idx="3">
                  <c:v>0.03</c:v>
                </c:pt>
              </c:numCache>
            </c:numRef>
          </c:val>
          <c:extLst>
            <c:ext xmlns:c16="http://schemas.microsoft.com/office/drawing/2014/chart" uri="{C3380CC4-5D6E-409C-BE32-E72D297353CC}">
              <c16:uniqueId val="{00000008-EF38-614E-9086-8A257C594437}"/>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57804325572663739"/>
          <c:y val="0.22937263050452023"/>
          <c:w val="0.4084614676201912"/>
          <c:h val="0.5879673374161563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tx1">
        <a:lumMod val="75000"/>
        <a:lumOff val="25000"/>
      </a:schemeClr>
    </a:solidFill>
    <a:ln>
      <a:noFill/>
    </a:ln>
    <a:effectLst/>
  </c:spPr>
  <c:txPr>
    <a:bodyPr/>
    <a:lstStyle/>
    <a:p>
      <a:pPr>
        <a:defRPr>
          <a:solidFill>
            <a:schemeClr val="bg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4">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DD259-2B10-3C5D-4B78-8A4793A419E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781F145D-DC15-68B4-847F-F0C03526D2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24398B14-1C56-8336-FDB9-1875C9033EA5}"/>
              </a:ext>
            </a:extLst>
          </p:cNvPr>
          <p:cNvSpPr>
            <a:spLocks noGrp="1"/>
          </p:cNvSpPr>
          <p:nvPr>
            <p:ph type="dt" sz="half" idx="10"/>
          </p:nvPr>
        </p:nvSpPr>
        <p:spPr/>
        <p:txBody>
          <a:bodyPr/>
          <a:lstStyle/>
          <a:p>
            <a:fld id="{D04B8694-7380-B34C-A297-EA1773A2E4C6}" type="datetimeFigureOut">
              <a:rPr lang="en-GB" smtClean="0"/>
              <a:t>02/05/2023</a:t>
            </a:fld>
            <a:endParaRPr lang="en-GB"/>
          </a:p>
        </p:txBody>
      </p:sp>
      <p:sp>
        <p:nvSpPr>
          <p:cNvPr id="5" name="Footer Placeholder 4">
            <a:extLst>
              <a:ext uri="{FF2B5EF4-FFF2-40B4-BE49-F238E27FC236}">
                <a16:creationId xmlns:a16="http://schemas.microsoft.com/office/drawing/2014/main" id="{B1908FD2-E2C5-892B-6AFE-99CFA65975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83A9A7-95B9-C377-A093-A2DF36F1BF7F}"/>
              </a:ext>
            </a:extLst>
          </p:cNvPr>
          <p:cNvSpPr>
            <a:spLocks noGrp="1"/>
          </p:cNvSpPr>
          <p:nvPr>
            <p:ph type="sldNum" sz="quarter" idx="12"/>
          </p:nvPr>
        </p:nvSpPr>
        <p:spPr/>
        <p:txBody>
          <a:bodyPr/>
          <a:lstStyle/>
          <a:p>
            <a:fld id="{9B54826E-8259-764F-99E4-C8B3939B0897}" type="slidenum">
              <a:rPr lang="en-GB" smtClean="0"/>
              <a:t>‹#›</a:t>
            </a:fld>
            <a:endParaRPr lang="en-GB"/>
          </a:p>
        </p:txBody>
      </p:sp>
    </p:spTree>
    <p:extLst>
      <p:ext uri="{BB962C8B-B14F-4D97-AF65-F5344CB8AC3E}">
        <p14:creationId xmlns:p14="http://schemas.microsoft.com/office/powerpoint/2010/main" val="1532554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3DA1A-EC39-61BB-C759-0A5C88153EC9}"/>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5F29C011-2EFA-9601-7B07-DC2625351F0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7847C2D-9A81-D404-3715-64A8A5D661DD}"/>
              </a:ext>
            </a:extLst>
          </p:cNvPr>
          <p:cNvSpPr>
            <a:spLocks noGrp="1"/>
          </p:cNvSpPr>
          <p:nvPr>
            <p:ph type="dt" sz="half" idx="10"/>
          </p:nvPr>
        </p:nvSpPr>
        <p:spPr/>
        <p:txBody>
          <a:bodyPr/>
          <a:lstStyle/>
          <a:p>
            <a:fld id="{D04B8694-7380-B34C-A297-EA1773A2E4C6}" type="datetimeFigureOut">
              <a:rPr lang="en-GB" smtClean="0"/>
              <a:t>02/05/2023</a:t>
            </a:fld>
            <a:endParaRPr lang="en-GB"/>
          </a:p>
        </p:txBody>
      </p:sp>
      <p:sp>
        <p:nvSpPr>
          <p:cNvPr id="5" name="Footer Placeholder 4">
            <a:extLst>
              <a:ext uri="{FF2B5EF4-FFF2-40B4-BE49-F238E27FC236}">
                <a16:creationId xmlns:a16="http://schemas.microsoft.com/office/drawing/2014/main" id="{8A44A8FE-C231-348B-7C4D-5B12F58E18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DD3B63-A307-AC8B-65DC-2EE600640083}"/>
              </a:ext>
            </a:extLst>
          </p:cNvPr>
          <p:cNvSpPr>
            <a:spLocks noGrp="1"/>
          </p:cNvSpPr>
          <p:nvPr>
            <p:ph type="sldNum" sz="quarter" idx="12"/>
          </p:nvPr>
        </p:nvSpPr>
        <p:spPr/>
        <p:txBody>
          <a:bodyPr/>
          <a:lstStyle/>
          <a:p>
            <a:fld id="{9B54826E-8259-764F-99E4-C8B3939B0897}" type="slidenum">
              <a:rPr lang="en-GB" smtClean="0"/>
              <a:t>‹#›</a:t>
            </a:fld>
            <a:endParaRPr lang="en-GB"/>
          </a:p>
        </p:txBody>
      </p:sp>
    </p:spTree>
    <p:extLst>
      <p:ext uri="{BB962C8B-B14F-4D97-AF65-F5344CB8AC3E}">
        <p14:creationId xmlns:p14="http://schemas.microsoft.com/office/powerpoint/2010/main" val="1308274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9C0F54-AB6B-7A47-E3B2-1CB8EED41DA6}"/>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F8EF2034-AE9E-47DF-42FC-E07DCD226B7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536BEE7-73CE-2EF8-15BA-429049A4AAFF}"/>
              </a:ext>
            </a:extLst>
          </p:cNvPr>
          <p:cNvSpPr>
            <a:spLocks noGrp="1"/>
          </p:cNvSpPr>
          <p:nvPr>
            <p:ph type="dt" sz="half" idx="10"/>
          </p:nvPr>
        </p:nvSpPr>
        <p:spPr/>
        <p:txBody>
          <a:bodyPr/>
          <a:lstStyle/>
          <a:p>
            <a:fld id="{D04B8694-7380-B34C-A297-EA1773A2E4C6}" type="datetimeFigureOut">
              <a:rPr lang="en-GB" smtClean="0"/>
              <a:t>02/05/2023</a:t>
            </a:fld>
            <a:endParaRPr lang="en-GB"/>
          </a:p>
        </p:txBody>
      </p:sp>
      <p:sp>
        <p:nvSpPr>
          <p:cNvPr id="5" name="Footer Placeholder 4">
            <a:extLst>
              <a:ext uri="{FF2B5EF4-FFF2-40B4-BE49-F238E27FC236}">
                <a16:creationId xmlns:a16="http://schemas.microsoft.com/office/drawing/2014/main" id="{52FDFBDB-DD1D-2D7F-F473-18AD4C186B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94FA23-C409-BF3B-CC1E-B6B6B30851AE}"/>
              </a:ext>
            </a:extLst>
          </p:cNvPr>
          <p:cNvSpPr>
            <a:spLocks noGrp="1"/>
          </p:cNvSpPr>
          <p:nvPr>
            <p:ph type="sldNum" sz="quarter" idx="12"/>
          </p:nvPr>
        </p:nvSpPr>
        <p:spPr/>
        <p:txBody>
          <a:bodyPr/>
          <a:lstStyle/>
          <a:p>
            <a:fld id="{9B54826E-8259-764F-99E4-C8B3939B0897}" type="slidenum">
              <a:rPr lang="en-GB" smtClean="0"/>
              <a:t>‹#›</a:t>
            </a:fld>
            <a:endParaRPr lang="en-GB"/>
          </a:p>
        </p:txBody>
      </p:sp>
    </p:spTree>
    <p:extLst>
      <p:ext uri="{BB962C8B-B14F-4D97-AF65-F5344CB8AC3E}">
        <p14:creationId xmlns:p14="http://schemas.microsoft.com/office/powerpoint/2010/main" val="216674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CC9FC-0859-4D3C-499E-3817EAED8BB9}"/>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B061BDC-847C-B4D5-A1DD-E742EC684D0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E675A25-55E9-A463-F1EC-1C3E72E79206}"/>
              </a:ext>
            </a:extLst>
          </p:cNvPr>
          <p:cNvSpPr>
            <a:spLocks noGrp="1"/>
          </p:cNvSpPr>
          <p:nvPr>
            <p:ph type="dt" sz="half" idx="10"/>
          </p:nvPr>
        </p:nvSpPr>
        <p:spPr/>
        <p:txBody>
          <a:bodyPr/>
          <a:lstStyle/>
          <a:p>
            <a:fld id="{D04B8694-7380-B34C-A297-EA1773A2E4C6}" type="datetimeFigureOut">
              <a:rPr lang="en-GB" smtClean="0"/>
              <a:t>02/05/2023</a:t>
            </a:fld>
            <a:endParaRPr lang="en-GB"/>
          </a:p>
        </p:txBody>
      </p:sp>
      <p:sp>
        <p:nvSpPr>
          <p:cNvPr id="5" name="Footer Placeholder 4">
            <a:extLst>
              <a:ext uri="{FF2B5EF4-FFF2-40B4-BE49-F238E27FC236}">
                <a16:creationId xmlns:a16="http://schemas.microsoft.com/office/drawing/2014/main" id="{BDED95B9-C2D7-4E49-7C26-B4C0CD5EF8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A05F3F-8EDD-E10A-0AD4-51EAF7B0ECFE}"/>
              </a:ext>
            </a:extLst>
          </p:cNvPr>
          <p:cNvSpPr>
            <a:spLocks noGrp="1"/>
          </p:cNvSpPr>
          <p:nvPr>
            <p:ph type="sldNum" sz="quarter" idx="12"/>
          </p:nvPr>
        </p:nvSpPr>
        <p:spPr/>
        <p:txBody>
          <a:bodyPr/>
          <a:lstStyle/>
          <a:p>
            <a:fld id="{9B54826E-8259-764F-99E4-C8B3939B0897}" type="slidenum">
              <a:rPr lang="en-GB" smtClean="0"/>
              <a:t>‹#›</a:t>
            </a:fld>
            <a:endParaRPr lang="en-GB"/>
          </a:p>
        </p:txBody>
      </p:sp>
    </p:spTree>
    <p:extLst>
      <p:ext uri="{BB962C8B-B14F-4D97-AF65-F5344CB8AC3E}">
        <p14:creationId xmlns:p14="http://schemas.microsoft.com/office/powerpoint/2010/main" val="3158682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2E532-5A37-08A8-C426-FF6EAE7B3D2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AF3FB4A2-F26F-91C2-E93B-9756033C28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3E659E1-0708-32A0-5FFA-881E22B30667}"/>
              </a:ext>
            </a:extLst>
          </p:cNvPr>
          <p:cNvSpPr>
            <a:spLocks noGrp="1"/>
          </p:cNvSpPr>
          <p:nvPr>
            <p:ph type="dt" sz="half" idx="10"/>
          </p:nvPr>
        </p:nvSpPr>
        <p:spPr/>
        <p:txBody>
          <a:bodyPr/>
          <a:lstStyle/>
          <a:p>
            <a:fld id="{D04B8694-7380-B34C-A297-EA1773A2E4C6}" type="datetimeFigureOut">
              <a:rPr lang="en-GB" smtClean="0"/>
              <a:t>02/05/2023</a:t>
            </a:fld>
            <a:endParaRPr lang="en-GB"/>
          </a:p>
        </p:txBody>
      </p:sp>
      <p:sp>
        <p:nvSpPr>
          <p:cNvPr id="5" name="Footer Placeholder 4">
            <a:extLst>
              <a:ext uri="{FF2B5EF4-FFF2-40B4-BE49-F238E27FC236}">
                <a16:creationId xmlns:a16="http://schemas.microsoft.com/office/drawing/2014/main" id="{CCF5AC59-2B8A-0627-35F7-EC17DED169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EA416B-5E20-5A55-778F-7D78405A53A9}"/>
              </a:ext>
            </a:extLst>
          </p:cNvPr>
          <p:cNvSpPr>
            <a:spLocks noGrp="1"/>
          </p:cNvSpPr>
          <p:nvPr>
            <p:ph type="sldNum" sz="quarter" idx="12"/>
          </p:nvPr>
        </p:nvSpPr>
        <p:spPr/>
        <p:txBody>
          <a:bodyPr/>
          <a:lstStyle/>
          <a:p>
            <a:fld id="{9B54826E-8259-764F-99E4-C8B3939B0897}" type="slidenum">
              <a:rPr lang="en-GB" smtClean="0"/>
              <a:t>‹#›</a:t>
            </a:fld>
            <a:endParaRPr lang="en-GB"/>
          </a:p>
        </p:txBody>
      </p:sp>
    </p:spTree>
    <p:extLst>
      <p:ext uri="{BB962C8B-B14F-4D97-AF65-F5344CB8AC3E}">
        <p14:creationId xmlns:p14="http://schemas.microsoft.com/office/powerpoint/2010/main" val="189595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F0FB9-E181-F94E-E9F2-4A2718A94A5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1CF86CD-9271-4380-B5CE-A872F5355C8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1BBA95CB-1CE8-A616-940B-0C2761CBB16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E504C635-E818-891E-DF73-614A3A9C89CD}"/>
              </a:ext>
            </a:extLst>
          </p:cNvPr>
          <p:cNvSpPr>
            <a:spLocks noGrp="1"/>
          </p:cNvSpPr>
          <p:nvPr>
            <p:ph type="dt" sz="half" idx="10"/>
          </p:nvPr>
        </p:nvSpPr>
        <p:spPr/>
        <p:txBody>
          <a:bodyPr/>
          <a:lstStyle/>
          <a:p>
            <a:fld id="{D04B8694-7380-B34C-A297-EA1773A2E4C6}" type="datetimeFigureOut">
              <a:rPr lang="en-GB" smtClean="0"/>
              <a:t>02/05/2023</a:t>
            </a:fld>
            <a:endParaRPr lang="en-GB"/>
          </a:p>
        </p:txBody>
      </p:sp>
      <p:sp>
        <p:nvSpPr>
          <p:cNvPr id="6" name="Footer Placeholder 5">
            <a:extLst>
              <a:ext uri="{FF2B5EF4-FFF2-40B4-BE49-F238E27FC236}">
                <a16:creationId xmlns:a16="http://schemas.microsoft.com/office/drawing/2014/main" id="{8B87BE0F-7F7A-C669-9329-FEA84CE029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4EB9C9-916A-B0E4-8496-C110626F43D6}"/>
              </a:ext>
            </a:extLst>
          </p:cNvPr>
          <p:cNvSpPr>
            <a:spLocks noGrp="1"/>
          </p:cNvSpPr>
          <p:nvPr>
            <p:ph type="sldNum" sz="quarter" idx="12"/>
          </p:nvPr>
        </p:nvSpPr>
        <p:spPr/>
        <p:txBody>
          <a:bodyPr/>
          <a:lstStyle/>
          <a:p>
            <a:fld id="{9B54826E-8259-764F-99E4-C8B3939B0897}" type="slidenum">
              <a:rPr lang="en-GB" smtClean="0"/>
              <a:t>‹#›</a:t>
            </a:fld>
            <a:endParaRPr lang="en-GB"/>
          </a:p>
        </p:txBody>
      </p:sp>
    </p:spTree>
    <p:extLst>
      <p:ext uri="{BB962C8B-B14F-4D97-AF65-F5344CB8AC3E}">
        <p14:creationId xmlns:p14="http://schemas.microsoft.com/office/powerpoint/2010/main" val="122324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D9BA7-6454-AFB5-9647-5CFB7F5286DE}"/>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A394B6A7-9F5B-AAE0-1C9A-D1F4C27DEB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83D7358-965F-2486-66A9-50F084BF615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317C5F30-2BA2-09D7-DD7A-C430F5589C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ECB631B-9ED6-6CDD-071D-429117396E1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C2E77956-229B-B596-DA1A-B396196DA714}"/>
              </a:ext>
            </a:extLst>
          </p:cNvPr>
          <p:cNvSpPr>
            <a:spLocks noGrp="1"/>
          </p:cNvSpPr>
          <p:nvPr>
            <p:ph type="dt" sz="half" idx="10"/>
          </p:nvPr>
        </p:nvSpPr>
        <p:spPr/>
        <p:txBody>
          <a:bodyPr/>
          <a:lstStyle/>
          <a:p>
            <a:fld id="{D04B8694-7380-B34C-A297-EA1773A2E4C6}" type="datetimeFigureOut">
              <a:rPr lang="en-GB" smtClean="0"/>
              <a:t>02/05/2023</a:t>
            </a:fld>
            <a:endParaRPr lang="en-GB"/>
          </a:p>
        </p:txBody>
      </p:sp>
      <p:sp>
        <p:nvSpPr>
          <p:cNvPr id="8" name="Footer Placeholder 7">
            <a:extLst>
              <a:ext uri="{FF2B5EF4-FFF2-40B4-BE49-F238E27FC236}">
                <a16:creationId xmlns:a16="http://schemas.microsoft.com/office/drawing/2014/main" id="{4B2903E6-EFF2-F14B-8C8A-8BB71ED290A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F411B6E-F341-2B60-14A8-2FC91BDA0BD4}"/>
              </a:ext>
            </a:extLst>
          </p:cNvPr>
          <p:cNvSpPr>
            <a:spLocks noGrp="1"/>
          </p:cNvSpPr>
          <p:nvPr>
            <p:ph type="sldNum" sz="quarter" idx="12"/>
          </p:nvPr>
        </p:nvSpPr>
        <p:spPr/>
        <p:txBody>
          <a:bodyPr/>
          <a:lstStyle/>
          <a:p>
            <a:fld id="{9B54826E-8259-764F-99E4-C8B3939B0897}" type="slidenum">
              <a:rPr lang="en-GB" smtClean="0"/>
              <a:t>‹#›</a:t>
            </a:fld>
            <a:endParaRPr lang="en-GB"/>
          </a:p>
        </p:txBody>
      </p:sp>
    </p:spTree>
    <p:extLst>
      <p:ext uri="{BB962C8B-B14F-4D97-AF65-F5344CB8AC3E}">
        <p14:creationId xmlns:p14="http://schemas.microsoft.com/office/powerpoint/2010/main" val="4281723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63E70-F9B3-53D1-4665-49A4A582C2E9}"/>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657B2CCD-2DA7-E1A1-C519-58DC2FD84D8E}"/>
              </a:ext>
            </a:extLst>
          </p:cNvPr>
          <p:cNvSpPr>
            <a:spLocks noGrp="1"/>
          </p:cNvSpPr>
          <p:nvPr>
            <p:ph type="dt" sz="half" idx="10"/>
          </p:nvPr>
        </p:nvSpPr>
        <p:spPr/>
        <p:txBody>
          <a:bodyPr/>
          <a:lstStyle/>
          <a:p>
            <a:fld id="{D04B8694-7380-B34C-A297-EA1773A2E4C6}" type="datetimeFigureOut">
              <a:rPr lang="en-GB" smtClean="0"/>
              <a:t>02/05/2023</a:t>
            </a:fld>
            <a:endParaRPr lang="en-GB"/>
          </a:p>
        </p:txBody>
      </p:sp>
      <p:sp>
        <p:nvSpPr>
          <p:cNvPr id="4" name="Footer Placeholder 3">
            <a:extLst>
              <a:ext uri="{FF2B5EF4-FFF2-40B4-BE49-F238E27FC236}">
                <a16:creationId xmlns:a16="http://schemas.microsoft.com/office/drawing/2014/main" id="{76156B7C-371E-B12C-CAED-4B4291FF140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A88F63D-7AE3-D1F3-1001-2AB55EC5B1F0}"/>
              </a:ext>
            </a:extLst>
          </p:cNvPr>
          <p:cNvSpPr>
            <a:spLocks noGrp="1"/>
          </p:cNvSpPr>
          <p:nvPr>
            <p:ph type="sldNum" sz="quarter" idx="12"/>
          </p:nvPr>
        </p:nvSpPr>
        <p:spPr/>
        <p:txBody>
          <a:bodyPr/>
          <a:lstStyle/>
          <a:p>
            <a:fld id="{9B54826E-8259-764F-99E4-C8B3939B0897}" type="slidenum">
              <a:rPr lang="en-GB" smtClean="0"/>
              <a:t>‹#›</a:t>
            </a:fld>
            <a:endParaRPr lang="en-GB"/>
          </a:p>
        </p:txBody>
      </p:sp>
    </p:spTree>
    <p:extLst>
      <p:ext uri="{BB962C8B-B14F-4D97-AF65-F5344CB8AC3E}">
        <p14:creationId xmlns:p14="http://schemas.microsoft.com/office/powerpoint/2010/main" val="507830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CA62F9-A1FC-E66C-8E80-A7FDEE51756A}"/>
              </a:ext>
            </a:extLst>
          </p:cNvPr>
          <p:cNvSpPr>
            <a:spLocks noGrp="1"/>
          </p:cNvSpPr>
          <p:nvPr>
            <p:ph type="dt" sz="half" idx="10"/>
          </p:nvPr>
        </p:nvSpPr>
        <p:spPr/>
        <p:txBody>
          <a:bodyPr/>
          <a:lstStyle/>
          <a:p>
            <a:fld id="{D04B8694-7380-B34C-A297-EA1773A2E4C6}" type="datetimeFigureOut">
              <a:rPr lang="en-GB" smtClean="0"/>
              <a:t>02/05/2023</a:t>
            </a:fld>
            <a:endParaRPr lang="en-GB"/>
          </a:p>
        </p:txBody>
      </p:sp>
      <p:sp>
        <p:nvSpPr>
          <p:cNvPr id="3" name="Footer Placeholder 2">
            <a:extLst>
              <a:ext uri="{FF2B5EF4-FFF2-40B4-BE49-F238E27FC236}">
                <a16:creationId xmlns:a16="http://schemas.microsoft.com/office/drawing/2014/main" id="{886C8A70-740A-12B5-A5F0-C0401F2CC6F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7D6304F-C805-F332-1CC3-283F094A2B3B}"/>
              </a:ext>
            </a:extLst>
          </p:cNvPr>
          <p:cNvSpPr>
            <a:spLocks noGrp="1"/>
          </p:cNvSpPr>
          <p:nvPr>
            <p:ph type="sldNum" sz="quarter" idx="12"/>
          </p:nvPr>
        </p:nvSpPr>
        <p:spPr/>
        <p:txBody>
          <a:bodyPr/>
          <a:lstStyle/>
          <a:p>
            <a:fld id="{9B54826E-8259-764F-99E4-C8B3939B0897}" type="slidenum">
              <a:rPr lang="en-GB" smtClean="0"/>
              <a:t>‹#›</a:t>
            </a:fld>
            <a:endParaRPr lang="en-GB"/>
          </a:p>
        </p:txBody>
      </p:sp>
    </p:spTree>
    <p:extLst>
      <p:ext uri="{BB962C8B-B14F-4D97-AF65-F5344CB8AC3E}">
        <p14:creationId xmlns:p14="http://schemas.microsoft.com/office/powerpoint/2010/main" val="3813687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AD84F-D3D1-1C02-3A6C-C6F02F9D649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B9360DF9-ECDA-C6D5-35A0-D420DE05A2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A0AB24D9-A5D9-7B9B-A756-81CC7632B6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5E771DC-E835-B2B8-7232-EB7B0BFCDB43}"/>
              </a:ext>
            </a:extLst>
          </p:cNvPr>
          <p:cNvSpPr>
            <a:spLocks noGrp="1"/>
          </p:cNvSpPr>
          <p:nvPr>
            <p:ph type="dt" sz="half" idx="10"/>
          </p:nvPr>
        </p:nvSpPr>
        <p:spPr/>
        <p:txBody>
          <a:bodyPr/>
          <a:lstStyle/>
          <a:p>
            <a:fld id="{D04B8694-7380-B34C-A297-EA1773A2E4C6}" type="datetimeFigureOut">
              <a:rPr lang="en-GB" smtClean="0"/>
              <a:t>02/05/2023</a:t>
            </a:fld>
            <a:endParaRPr lang="en-GB"/>
          </a:p>
        </p:txBody>
      </p:sp>
      <p:sp>
        <p:nvSpPr>
          <p:cNvPr id="6" name="Footer Placeholder 5">
            <a:extLst>
              <a:ext uri="{FF2B5EF4-FFF2-40B4-BE49-F238E27FC236}">
                <a16:creationId xmlns:a16="http://schemas.microsoft.com/office/drawing/2014/main" id="{D93C6F7D-72A3-9256-D434-03E9E4217F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1A6D72-F78E-AAF0-D479-9DE0EBDF2EC7}"/>
              </a:ext>
            </a:extLst>
          </p:cNvPr>
          <p:cNvSpPr>
            <a:spLocks noGrp="1"/>
          </p:cNvSpPr>
          <p:nvPr>
            <p:ph type="sldNum" sz="quarter" idx="12"/>
          </p:nvPr>
        </p:nvSpPr>
        <p:spPr/>
        <p:txBody>
          <a:bodyPr/>
          <a:lstStyle/>
          <a:p>
            <a:fld id="{9B54826E-8259-764F-99E4-C8B3939B0897}" type="slidenum">
              <a:rPr lang="en-GB" smtClean="0"/>
              <a:t>‹#›</a:t>
            </a:fld>
            <a:endParaRPr lang="en-GB"/>
          </a:p>
        </p:txBody>
      </p:sp>
    </p:spTree>
    <p:extLst>
      <p:ext uri="{BB962C8B-B14F-4D97-AF65-F5344CB8AC3E}">
        <p14:creationId xmlns:p14="http://schemas.microsoft.com/office/powerpoint/2010/main" val="67374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5F126-7664-E8D3-B63D-4ABC5A299CE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C36FDC13-FFD3-CD2E-7913-B0474F89C5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4CBF168-E105-44FF-4C12-68C86F84BD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038DF08-1254-1196-5039-CCD962B279C7}"/>
              </a:ext>
            </a:extLst>
          </p:cNvPr>
          <p:cNvSpPr>
            <a:spLocks noGrp="1"/>
          </p:cNvSpPr>
          <p:nvPr>
            <p:ph type="dt" sz="half" idx="10"/>
          </p:nvPr>
        </p:nvSpPr>
        <p:spPr/>
        <p:txBody>
          <a:bodyPr/>
          <a:lstStyle/>
          <a:p>
            <a:fld id="{D04B8694-7380-B34C-A297-EA1773A2E4C6}" type="datetimeFigureOut">
              <a:rPr lang="en-GB" smtClean="0"/>
              <a:t>02/05/2023</a:t>
            </a:fld>
            <a:endParaRPr lang="en-GB"/>
          </a:p>
        </p:txBody>
      </p:sp>
      <p:sp>
        <p:nvSpPr>
          <p:cNvPr id="6" name="Footer Placeholder 5">
            <a:extLst>
              <a:ext uri="{FF2B5EF4-FFF2-40B4-BE49-F238E27FC236}">
                <a16:creationId xmlns:a16="http://schemas.microsoft.com/office/drawing/2014/main" id="{D7411154-A044-5ED7-5AEB-BBBCF66A2C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9B8C5D-EAB8-E7CF-72FF-AD02A74BF1BB}"/>
              </a:ext>
            </a:extLst>
          </p:cNvPr>
          <p:cNvSpPr>
            <a:spLocks noGrp="1"/>
          </p:cNvSpPr>
          <p:nvPr>
            <p:ph type="sldNum" sz="quarter" idx="12"/>
          </p:nvPr>
        </p:nvSpPr>
        <p:spPr/>
        <p:txBody>
          <a:bodyPr/>
          <a:lstStyle/>
          <a:p>
            <a:fld id="{9B54826E-8259-764F-99E4-C8B3939B0897}" type="slidenum">
              <a:rPr lang="en-GB" smtClean="0"/>
              <a:t>‹#›</a:t>
            </a:fld>
            <a:endParaRPr lang="en-GB"/>
          </a:p>
        </p:txBody>
      </p:sp>
    </p:spTree>
    <p:extLst>
      <p:ext uri="{BB962C8B-B14F-4D97-AF65-F5344CB8AC3E}">
        <p14:creationId xmlns:p14="http://schemas.microsoft.com/office/powerpoint/2010/main" val="3523462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01A428-16AA-E1D1-A0D1-201B73BFDB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9129DE54-1501-EAAF-A527-ACFC0617FB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95A3460-852B-5998-340C-75C745DBE9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4B8694-7380-B34C-A297-EA1773A2E4C6}" type="datetimeFigureOut">
              <a:rPr lang="en-GB" smtClean="0"/>
              <a:t>02/05/2023</a:t>
            </a:fld>
            <a:endParaRPr lang="en-GB"/>
          </a:p>
        </p:txBody>
      </p:sp>
      <p:sp>
        <p:nvSpPr>
          <p:cNvPr id="5" name="Footer Placeholder 4">
            <a:extLst>
              <a:ext uri="{FF2B5EF4-FFF2-40B4-BE49-F238E27FC236}">
                <a16:creationId xmlns:a16="http://schemas.microsoft.com/office/drawing/2014/main" id="{37F22FFB-1130-920E-2CFD-621F97DCA3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F90B63A-17C9-717E-D809-77959DD3B9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54826E-8259-764F-99E4-C8B3939B0897}" type="slidenum">
              <a:rPr lang="en-GB" smtClean="0"/>
              <a:t>‹#›</a:t>
            </a:fld>
            <a:endParaRPr lang="en-GB"/>
          </a:p>
        </p:txBody>
      </p:sp>
    </p:spTree>
    <p:extLst>
      <p:ext uri="{BB962C8B-B14F-4D97-AF65-F5344CB8AC3E}">
        <p14:creationId xmlns:p14="http://schemas.microsoft.com/office/powerpoint/2010/main" val="1616793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C123CB-DE0D-7E93-80A8-BCBA16066722}"/>
              </a:ext>
            </a:extLst>
          </p:cNvPr>
          <p:cNvSpPr txBox="1"/>
          <p:nvPr/>
        </p:nvSpPr>
        <p:spPr>
          <a:xfrm>
            <a:off x="182694" y="108931"/>
            <a:ext cx="10157990" cy="948978"/>
          </a:xfrm>
          <a:prstGeom prst="rect">
            <a:avLst/>
          </a:prstGeom>
          <a:solidFill>
            <a:srgbClr val="92D050"/>
          </a:solidFill>
          <a:ln>
            <a:solidFill>
              <a:srgbClr val="92D050"/>
            </a:solidFill>
          </a:ln>
        </p:spPr>
        <p:txBody>
          <a:bodyPr wrap="square">
            <a:spAutoFit/>
          </a:bodyPr>
          <a:lstStyle/>
          <a:p>
            <a:pPr algn="ctr">
              <a:spcAft>
                <a:spcPts val="200"/>
              </a:spcAft>
            </a:pPr>
            <a:r>
              <a:rPr lang="en-US" sz="1800" b="1" dirty="0">
                <a:effectLst/>
                <a:latin typeface="Calibri" panose="020F0502020204030204" pitchFamily="34" charset="0"/>
                <a:ea typeface="Calibri" panose="020F0502020204030204" pitchFamily="34" charset="0"/>
                <a:cs typeface="Arial" panose="020B0604020202020204" pitchFamily="34" charset="0"/>
              </a:rPr>
              <a:t>Training for Healthcare Professionals in Midline Placement at Leeds Teaching Hospitals Trust (LTHT)</a:t>
            </a:r>
          </a:p>
          <a:p>
            <a:pPr algn="ctr"/>
            <a:r>
              <a:rPr lang="en-US" sz="1200" b="1" dirty="0">
                <a:latin typeface="Calibri" panose="020F0502020204030204" pitchFamily="34" charset="0"/>
                <a:ea typeface="Calibri" panose="020F0502020204030204" pitchFamily="34" charset="0"/>
                <a:cs typeface="Arial" panose="020B0604020202020204" pitchFamily="34" charset="0"/>
              </a:rPr>
              <a:t>H. Ahmed</a:t>
            </a:r>
            <a:r>
              <a:rPr lang="en-US" sz="1200" b="1" baseline="30000" dirty="0">
                <a:latin typeface="Calibri" panose="020F0502020204030204" pitchFamily="34" charset="0"/>
                <a:ea typeface="Calibri" panose="020F0502020204030204" pitchFamily="34" charset="0"/>
                <a:cs typeface="Arial" panose="020B0604020202020204" pitchFamily="34" charset="0"/>
              </a:rPr>
              <a:t>(1)</a:t>
            </a:r>
            <a:r>
              <a:rPr lang="en-US" sz="1200" b="1" dirty="0">
                <a:latin typeface="Calibri" panose="020F0502020204030204" pitchFamily="34" charset="0"/>
                <a:ea typeface="Calibri" panose="020F0502020204030204" pitchFamily="34" charset="0"/>
                <a:cs typeface="Arial" panose="020B0604020202020204" pitchFamily="34" charset="0"/>
              </a:rPr>
              <a:t>*, N. Ismail</a:t>
            </a:r>
            <a:r>
              <a:rPr lang="en-US" sz="1200" b="1" baseline="30000" dirty="0">
                <a:latin typeface="Calibri" panose="020F0502020204030204" pitchFamily="34" charset="0"/>
                <a:ea typeface="Calibri" panose="020F0502020204030204" pitchFamily="34" charset="0"/>
                <a:cs typeface="Arial" panose="020B0604020202020204" pitchFamily="34" charset="0"/>
              </a:rPr>
              <a:t>(1)</a:t>
            </a:r>
            <a:r>
              <a:rPr lang="en-US" sz="1200" b="1" dirty="0">
                <a:latin typeface="Calibri" panose="020F0502020204030204" pitchFamily="34" charset="0"/>
                <a:ea typeface="Calibri" panose="020F0502020204030204" pitchFamily="34" charset="0"/>
                <a:cs typeface="Arial" panose="020B0604020202020204" pitchFamily="34" charset="0"/>
              </a:rPr>
              <a:t>*, M. Simpson</a:t>
            </a:r>
            <a:r>
              <a:rPr lang="en-US" sz="1200" b="1" baseline="30000" dirty="0">
                <a:latin typeface="Calibri" panose="020F0502020204030204" pitchFamily="34" charset="0"/>
                <a:ea typeface="Calibri" panose="020F0502020204030204" pitchFamily="34" charset="0"/>
                <a:cs typeface="Arial" panose="020B0604020202020204" pitchFamily="34" charset="0"/>
              </a:rPr>
              <a:t>(1)</a:t>
            </a:r>
            <a:r>
              <a:rPr lang="en-US" sz="1200" b="1" dirty="0">
                <a:latin typeface="Calibri" panose="020F0502020204030204" pitchFamily="34" charset="0"/>
                <a:ea typeface="Calibri" panose="020F0502020204030204" pitchFamily="34" charset="0"/>
                <a:cs typeface="Arial" panose="020B0604020202020204" pitchFamily="34" charset="0"/>
              </a:rPr>
              <a:t>, S. Howell</a:t>
            </a:r>
            <a:r>
              <a:rPr lang="en-US" sz="1200" b="1" baseline="30000" dirty="0">
                <a:latin typeface="Calibri" panose="020F0502020204030204" pitchFamily="34" charset="0"/>
                <a:ea typeface="Calibri" panose="020F0502020204030204" pitchFamily="34" charset="0"/>
                <a:cs typeface="Arial" panose="020B0604020202020204" pitchFamily="34" charset="0"/>
              </a:rPr>
              <a:t>(2)</a:t>
            </a:r>
          </a:p>
          <a:p>
            <a:pPr algn="ctr"/>
            <a:r>
              <a:rPr lang="en-US" sz="1200" b="1" baseline="30000" dirty="0">
                <a:latin typeface="Calibri" panose="020F0502020204030204" pitchFamily="34" charset="0"/>
                <a:ea typeface="Calibri" panose="020F0502020204030204" pitchFamily="34" charset="0"/>
                <a:cs typeface="Arial" panose="020B0604020202020204" pitchFamily="34" charset="0"/>
              </a:rPr>
              <a:t>(1)</a:t>
            </a:r>
            <a:r>
              <a:rPr lang="en-US" sz="1200" b="1" dirty="0">
                <a:latin typeface="Calibri" panose="020F0502020204030204" pitchFamily="34" charset="0"/>
                <a:ea typeface="Calibri" panose="020F0502020204030204" pitchFamily="34" charset="0"/>
                <a:cs typeface="Arial" panose="020B0604020202020204" pitchFamily="34" charset="0"/>
              </a:rPr>
              <a:t>Department of </a:t>
            </a:r>
            <a:r>
              <a:rPr lang="en-US" sz="1200" b="1" dirty="0" err="1">
                <a:latin typeface="Calibri" panose="020F0502020204030204" pitchFamily="34" charset="0"/>
                <a:ea typeface="Calibri" panose="020F0502020204030204" pitchFamily="34" charset="0"/>
                <a:cs typeface="Arial" panose="020B0604020202020204" pitchFamily="34" charset="0"/>
              </a:rPr>
              <a:t>Anaesthesia</a:t>
            </a:r>
            <a:r>
              <a:rPr lang="en-US" sz="1200" b="1" dirty="0">
                <a:latin typeface="Calibri" panose="020F0502020204030204" pitchFamily="34" charset="0"/>
                <a:ea typeface="Calibri" panose="020F0502020204030204" pitchFamily="34" charset="0"/>
                <a:cs typeface="Arial" panose="020B0604020202020204" pitchFamily="34" charset="0"/>
              </a:rPr>
              <a:t>, Leeds Teaching Hospitals NHS Trust, Leeds, UK </a:t>
            </a:r>
            <a:r>
              <a:rPr lang="en-US" sz="1200" b="1" baseline="30000" dirty="0">
                <a:latin typeface="Calibri" panose="020F0502020204030204" pitchFamily="34" charset="0"/>
                <a:ea typeface="Calibri" panose="020F0502020204030204" pitchFamily="34" charset="0"/>
                <a:cs typeface="Arial" panose="020B0604020202020204" pitchFamily="34" charset="0"/>
              </a:rPr>
              <a:t>(2) </a:t>
            </a:r>
            <a:r>
              <a:rPr lang="en-US" sz="1200" b="1" dirty="0">
                <a:latin typeface="Calibri" panose="020F0502020204030204" pitchFamily="34" charset="0"/>
                <a:ea typeface="Calibri" panose="020F0502020204030204" pitchFamily="34" charset="0"/>
                <a:cs typeface="Arial" panose="020B0604020202020204" pitchFamily="34" charset="0"/>
              </a:rPr>
              <a:t>Leeds Institute of Medical Research, St James’s University Hospital, </a:t>
            </a:r>
            <a:r>
              <a:rPr lang="en-US" sz="1200" b="1" dirty="0" err="1">
                <a:latin typeface="Calibri" panose="020F0502020204030204" pitchFamily="34" charset="0"/>
                <a:ea typeface="Calibri" panose="020F0502020204030204" pitchFamily="34" charset="0"/>
                <a:cs typeface="Arial" panose="020B0604020202020204" pitchFamily="34" charset="0"/>
              </a:rPr>
              <a:t>Leeds,UK</a:t>
            </a:r>
            <a:endParaRPr lang="en-US" sz="1200" b="1" dirty="0">
              <a:latin typeface="Calibri" panose="020F0502020204030204" pitchFamily="34" charset="0"/>
              <a:ea typeface="Calibri" panose="020F0502020204030204" pitchFamily="34" charset="0"/>
              <a:cs typeface="Arial" panose="020B0604020202020204" pitchFamily="34" charset="0"/>
            </a:endParaRPr>
          </a:p>
          <a:p>
            <a:pPr algn="ctr"/>
            <a:r>
              <a:rPr lang="en-US" sz="1200" b="1" dirty="0">
                <a:latin typeface="Calibri" panose="020F0502020204030204" pitchFamily="34" charset="0"/>
                <a:ea typeface="Calibri" panose="020F0502020204030204" pitchFamily="34" charset="0"/>
                <a:cs typeface="Arial" panose="020B0604020202020204" pitchFamily="34" charset="0"/>
              </a:rPr>
              <a:t>* HA and NI are joint first authors </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10" name="Rectangle 2">
            <a:extLst>
              <a:ext uri="{FF2B5EF4-FFF2-40B4-BE49-F238E27FC236}">
                <a16:creationId xmlns:a16="http://schemas.microsoft.com/office/drawing/2014/main" id="{B7FF2267-677D-7D31-350C-3DE4F1578414}"/>
              </a:ext>
            </a:extLst>
          </p:cNvPr>
          <p:cNvSpPr>
            <a:spLocks noChangeArrowheads="1"/>
          </p:cNvSpPr>
          <p:nvPr/>
        </p:nvSpPr>
        <p:spPr bwMode="auto">
          <a:xfrm>
            <a:off x="182694" y="1065939"/>
            <a:ext cx="5728772" cy="1461939"/>
          </a:xfrm>
          <a:prstGeom prst="rect">
            <a:avLst/>
          </a:prstGeom>
          <a:noFill/>
          <a:ln w="19050">
            <a:solidFill>
              <a:schemeClr val="accent6">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Introduction </a:t>
            </a: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Midline catheters, first introduced in 1950,(1) are peripherally inserted vascular devices that end inferior to axilla, typically inserted under ultrasound guidance, with </a:t>
            </a:r>
            <a:r>
              <a:rPr kumimoji="0" lang="en-US" altLang="en-US"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Seldinger’s</a:t>
            </a: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 technique and vary in length between 10 to 25 cm. Midline catheters could be used for drugs administration (antibiotics, chemotherapeutics, vasopressors) and total parenteral nutrition. Since the introduction of ultrasound guided venous cannulation, midline catheters became a feasible substitute for central venous catheters due to lower risk of blood stream infections and are more cost effective (2). </a:t>
            </a:r>
            <a:r>
              <a:rPr lang="en-US" altLang="en-US" sz="1100" dirty="0">
                <a:latin typeface="Calibri" panose="020F0502020204030204" pitchFamily="34" charset="0"/>
                <a:ea typeface="Calibri" panose="020F0502020204030204" pitchFamily="34" charset="0"/>
                <a:cs typeface="Arial" panose="020B0604020202020204" pitchFamily="34" charset="0"/>
              </a:rPr>
              <a:t>M</a:t>
            </a: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idline catheters are gaining popularity as an alternative to peripherally inserted venous catheters due to its prolonged dwell time.(2)</a:t>
            </a:r>
          </a:p>
        </p:txBody>
      </p:sp>
      <p:sp>
        <p:nvSpPr>
          <p:cNvPr id="12" name="TextBox 11">
            <a:extLst>
              <a:ext uri="{FF2B5EF4-FFF2-40B4-BE49-F238E27FC236}">
                <a16:creationId xmlns:a16="http://schemas.microsoft.com/office/drawing/2014/main" id="{69EF4D3E-8A59-CA89-0F94-B0A5279472E8}"/>
              </a:ext>
            </a:extLst>
          </p:cNvPr>
          <p:cNvSpPr txBox="1"/>
          <p:nvPr/>
        </p:nvSpPr>
        <p:spPr>
          <a:xfrm>
            <a:off x="182694" y="2631604"/>
            <a:ext cx="5728771" cy="825354"/>
          </a:xfrm>
          <a:prstGeom prst="rect">
            <a:avLst/>
          </a:prstGeom>
          <a:noFill/>
          <a:ln w="19050">
            <a:solidFill>
              <a:schemeClr val="accent6">
                <a:lumMod val="75000"/>
              </a:schemeClr>
            </a:solidFill>
          </a:ln>
        </p:spPr>
        <p:txBody>
          <a:bodyPr wrap="square">
            <a:spAutoFit/>
          </a:bodyPr>
          <a:lstStyle/>
          <a:p>
            <a:pPr algn="just">
              <a:lnSpc>
                <a:spcPct val="107000"/>
              </a:lnSpc>
            </a:pPr>
            <a:r>
              <a:rPr lang="en-GB" sz="1200" b="1" dirty="0">
                <a:effectLst/>
                <a:latin typeface="Calibri" panose="020F0502020204030204" pitchFamily="34" charset="0"/>
                <a:ea typeface="Calibri" panose="020F0502020204030204" pitchFamily="34" charset="0"/>
                <a:cs typeface="Arial" panose="020B0604020202020204" pitchFamily="34" charset="0"/>
              </a:rPr>
              <a:t>Methods</a:t>
            </a:r>
            <a:r>
              <a:rPr lang="en-GB" sz="1200" dirty="0">
                <a:effectLst/>
                <a:latin typeface="Calibri" panose="020F0502020204030204" pitchFamily="34" charset="0"/>
                <a:ea typeface="Calibri" panose="020F0502020204030204" pitchFamily="34" charset="0"/>
                <a:cs typeface="Arial" panose="020B0604020202020204" pitchFamily="34" charset="0"/>
              </a:rPr>
              <a:t>. </a:t>
            </a:r>
            <a:r>
              <a:rPr lang="en-GB" sz="1100" dirty="0">
                <a:effectLst/>
                <a:latin typeface="Calibri" panose="020F0502020204030204" pitchFamily="34" charset="0"/>
                <a:ea typeface="Calibri" panose="020F0502020204030204" pitchFamily="34" charset="0"/>
                <a:cs typeface="Arial" panose="020B0604020202020204" pitchFamily="34" charset="0"/>
              </a:rPr>
              <a:t>We conducted a survey via Google Forms to explore the current training </a:t>
            </a:r>
            <a:r>
              <a:rPr lang="en-GB" sz="1100" dirty="0">
                <a:latin typeface="Calibri" panose="020F0502020204030204" pitchFamily="34" charset="0"/>
                <a:ea typeface="Calibri" panose="020F0502020204030204" pitchFamily="34" charset="0"/>
                <a:cs typeface="Arial" panose="020B0604020202020204" pitchFamily="34" charset="0"/>
              </a:rPr>
              <a:t>on midline insertion received by </a:t>
            </a:r>
            <a:r>
              <a:rPr lang="en-GB" sz="1100" dirty="0">
                <a:effectLst/>
                <a:latin typeface="Calibri" panose="020F0502020204030204" pitchFamily="34" charset="0"/>
                <a:ea typeface="Calibri" panose="020F0502020204030204" pitchFamily="34" charset="0"/>
                <a:cs typeface="Arial" panose="020B0604020202020204" pitchFamily="34" charset="0"/>
              </a:rPr>
              <a:t>healthcare professionals working in Anaesthetics department and Intensive </a:t>
            </a:r>
            <a:r>
              <a:rPr lang="en-GB" sz="1100" dirty="0">
                <a:latin typeface="Calibri" panose="020F0502020204030204" pitchFamily="34" charset="0"/>
                <a:ea typeface="Calibri" panose="020F0502020204030204" pitchFamily="34" charset="0"/>
                <a:cs typeface="Arial" panose="020B0604020202020204" pitchFamily="34" charset="0"/>
              </a:rPr>
              <a:t>C</a:t>
            </a:r>
            <a:r>
              <a:rPr lang="en-GB" sz="1100" dirty="0">
                <a:effectLst/>
                <a:latin typeface="Calibri" panose="020F0502020204030204" pitchFamily="34" charset="0"/>
                <a:ea typeface="Calibri" panose="020F0502020204030204" pitchFamily="34" charset="0"/>
                <a:cs typeface="Arial" panose="020B0604020202020204" pitchFamily="34" charset="0"/>
              </a:rPr>
              <a:t>are at LTHT. </a:t>
            </a:r>
            <a:r>
              <a:rPr lang="en-GB" sz="1100" dirty="0">
                <a:latin typeface="Calibri" panose="020F0502020204030204" pitchFamily="34" charset="0"/>
                <a:ea typeface="Calibri" panose="020F0502020204030204" pitchFamily="34" charset="0"/>
                <a:cs typeface="Arial" panose="020B0604020202020204" pitchFamily="34" charset="0"/>
              </a:rPr>
              <a:t>T</a:t>
            </a:r>
            <a:r>
              <a:rPr lang="en-GB" sz="1100" dirty="0">
                <a:effectLst/>
                <a:latin typeface="Calibri" panose="020F0502020204030204" pitchFamily="34" charset="0"/>
                <a:ea typeface="Calibri" panose="020F0502020204030204" pitchFamily="34" charset="0"/>
                <a:cs typeface="Arial" panose="020B0604020202020204" pitchFamily="34" charset="0"/>
              </a:rPr>
              <a:t>rainees, Advanced Critical Care Practitioners, Anaesthetic Associates  and consultants were invited to participate</a:t>
            </a:r>
            <a:r>
              <a:rPr lang="en-GB" sz="1100" b="1" dirty="0">
                <a:effectLst/>
                <a:latin typeface="Calibri" panose="020F0502020204030204" pitchFamily="34" charset="0"/>
                <a:ea typeface="Calibri" panose="020F0502020204030204" pitchFamily="34" charset="0"/>
                <a:cs typeface="Arial" panose="020B0604020202020204" pitchFamily="34" charset="0"/>
              </a:rPr>
              <a:t>.</a:t>
            </a:r>
            <a:endParaRPr lang="en-GB"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7D3CF721-0ECC-3052-182E-D64A491F470F}"/>
              </a:ext>
            </a:extLst>
          </p:cNvPr>
          <p:cNvSpPr txBox="1"/>
          <p:nvPr/>
        </p:nvSpPr>
        <p:spPr>
          <a:xfrm>
            <a:off x="182694" y="3592249"/>
            <a:ext cx="5728772" cy="784830"/>
          </a:xfrm>
          <a:prstGeom prst="rect">
            <a:avLst/>
          </a:prstGeom>
          <a:noFill/>
          <a:ln w="19050">
            <a:solidFill>
              <a:schemeClr val="accent6">
                <a:lumMod val="75000"/>
              </a:schemeClr>
            </a:solidFill>
          </a:ln>
        </p:spPr>
        <p:txBody>
          <a:bodyPr wrap="square">
            <a:spAutoFit/>
          </a:bodyPr>
          <a:lstStyle/>
          <a:p>
            <a:pPr algn="just"/>
            <a:r>
              <a:rPr lang="en-US" sz="1200" b="1" dirty="0">
                <a:effectLst/>
                <a:latin typeface="Calibri" panose="020F0502020204030204" pitchFamily="34" charset="0"/>
                <a:ea typeface="Calibri" panose="020F0502020204030204" pitchFamily="34" charset="0"/>
                <a:cs typeface="Arial" panose="020B0604020202020204" pitchFamily="34" charset="0"/>
              </a:rPr>
              <a:t>Survey Results</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p>
            <a:pPr algn="just"/>
            <a:r>
              <a:rPr lang="en-US" sz="1100" b="1" dirty="0">
                <a:latin typeface="Calibri" panose="020F0502020204030204" pitchFamily="34" charset="0"/>
                <a:ea typeface="Calibri" panose="020F0502020204030204" pitchFamily="34" charset="0"/>
                <a:cs typeface="Arial" panose="020B0604020202020204" pitchFamily="34" charset="0"/>
              </a:rPr>
              <a:t>Data collected : </a:t>
            </a:r>
            <a:r>
              <a:rPr lang="en-US" sz="1100" dirty="0">
                <a:latin typeface="Calibri" panose="020F0502020204030204" pitchFamily="34" charset="0"/>
                <a:ea typeface="Calibri" panose="020F0502020204030204" pitchFamily="34" charset="0"/>
                <a:cs typeface="Arial" panose="020B0604020202020204" pitchFamily="34" charset="0"/>
              </a:rPr>
              <a:t>Survey response rate was 100/345= 28.9%. One form was partially completed, thus total number of responses </a:t>
            </a:r>
            <a:r>
              <a:rPr lang="en-US" sz="1100" dirty="0" err="1">
                <a:latin typeface="Calibri" panose="020F0502020204030204" pitchFamily="34" charset="0"/>
                <a:ea typeface="Calibri" panose="020F0502020204030204" pitchFamily="34" charset="0"/>
                <a:cs typeface="Arial" panose="020B0604020202020204" pitchFamily="34" charset="0"/>
              </a:rPr>
              <a:t>analysed</a:t>
            </a:r>
            <a:r>
              <a:rPr lang="en-US" sz="1100" dirty="0">
                <a:latin typeface="Calibri" panose="020F0502020204030204" pitchFamily="34" charset="0"/>
                <a:ea typeface="Calibri" panose="020F0502020204030204" pitchFamily="34" charset="0"/>
                <a:cs typeface="Arial" panose="020B0604020202020204" pitchFamily="34" charset="0"/>
              </a:rPr>
              <a:t> were  99 (N=99). Distribution of respondents is illustrated in the pie chart below:</a:t>
            </a:r>
            <a:endParaRPr lang="en-GB"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B48A185B-94E4-E368-DDD5-2596C0A59281}"/>
              </a:ext>
            </a:extLst>
          </p:cNvPr>
          <p:cNvSpPr txBox="1"/>
          <p:nvPr/>
        </p:nvSpPr>
        <p:spPr>
          <a:xfrm>
            <a:off x="6357090" y="5069193"/>
            <a:ext cx="5646658" cy="815608"/>
          </a:xfrm>
          <a:prstGeom prst="rect">
            <a:avLst/>
          </a:prstGeom>
          <a:noFill/>
          <a:ln w="19050">
            <a:solidFill>
              <a:schemeClr val="accent6">
                <a:lumMod val="75000"/>
              </a:schemeClr>
            </a:solidFill>
          </a:ln>
        </p:spPr>
        <p:txBody>
          <a:bodyPr wrap="square" rtlCol="0">
            <a:spAutoFit/>
          </a:bodyPr>
          <a:lstStyle/>
          <a:p>
            <a:pPr algn="just"/>
            <a:r>
              <a:rPr lang="en-GB" sz="1200" b="1" dirty="0"/>
              <a:t>Conclusion:</a:t>
            </a:r>
            <a:r>
              <a:rPr lang="en-GB" sz="1400" b="1" dirty="0"/>
              <a:t> </a:t>
            </a:r>
            <a:r>
              <a:rPr lang="en-GB" sz="1100" dirty="0"/>
              <a:t>This survey highlighted the need to establish a formal training route for midline competency at LTHT, the training plan is currently in progress.  The skills should be transferrable between different trusts. Aid such as refresher course could </a:t>
            </a:r>
            <a:r>
              <a:rPr lang="en-GB" sz="1100"/>
              <a:t>help operators</a:t>
            </a:r>
            <a:r>
              <a:rPr lang="en-GB" sz="1100" dirty="0"/>
              <a:t>’ compliance with the local standards and protocol.</a:t>
            </a:r>
            <a:endParaRPr lang="en-GB" dirty="0"/>
          </a:p>
        </p:txBody>
      </p:sp>
      <p:sp>
        <p:nvSpPr>
          <p:cNvPr id="18" name="TextBox 17">
            <a:extLst>
              <a:ext uri="{FF2B5EF4-FFF2-40B4-BE49-F238E27FC236}">
                <a16:creationId xmlns:a16="http://schemas.microsoft.com/office/drawing/2014/main" id="{9E8CB27B-D73A-A37C-8E6D-243FF467BB6A}"/>
              </a:ext>
            </a:extLst>
          </p:cNvPr>
          <p:cNvSpPr txBox="1"/>
          <p:nvPr/>
        </p:nvSpPr>
        <p:spPr>
          <a:xfrm>
            <a:off x="6357090" y="6027340"/>
            <a:ext cx="5652216" cy="577081"/>
          </a:xfrm>
          <a:prstGeom prst="rect">
            <a:avLst/>
          </a:prstGeom>
          <a:noFill/>
          <a:ln w="19050">
            <a:solidFill>
              <a:schemeClr val="accent6">
                <a:lumMod val="75000"/>
              </a:schemeClr>
            </a:solidFill>
          </a:ln>
        </p:spPr>
        <p:txBody>
          <a:bodyPr wrap="square">
            <a:spAutoFit/>
          </a:bodyPr>
          <a:lstStyle/>
          <a:p>
            <a:r>
              <a:rPr lang="en-GB" sz="1050" b="1" dirty="0">
                <a:latin typeface="Calibri" panose="020F0502020204030204" pitchFamily="34" charset="0"/>
                <a:cs typeface="Arial" panose="020B0604020202020204" pitchFamily="34" charset="0"/>
              </a:rPr>
              <a:t>References:</a:t>
            </a:r>
          </a:p>
          <a:p>
            <a:pPr algn="just"/>
            <a:r>
              <a:rPr lang="en-US" sz="1050" dirty="0">
                <a:latin typeface="Calibri" panose="020F0502020204030204" pitchFamily="34" charset="0"/>
                <a:cs typeface="Arial" panose="020B0604020202020204" pitchFamily="34" charset="0"/>
              </a:rPr>
              <a:t>1</a:t>
            </a:r>
            <a:r>
              <a:rPr lang="en-US" sz="1050" dirty="0">
                <a:effectLst/>
                <a:latin typeface="Calibri" panose="020F0502020204030204" pitchFamily="34" charset="0"/>
                <a:ea typeface="Calibri" panose="020F0502020204030204" pitchFamily="34" charset="0"/>
              </a:rPr>
              <a:t>.Anderson NR. J </a:t>
            </a:r>
            <a:r>
              <a:rPr lang="en-US" sz="1050" dirty="0" err="1">
                <a:effectLst/>
                <a:latin typeface="Calibri" panose="020F0502020204030204" pitchFamily="34" charset="0"/>
                <a:ea typeface="Calibri" panose="020F0502020204030204" pitchFamily="34" charset="0"/>
              </a:rPr>
              <a:t>Infus</a:t>
            </a:r>
            <a:r>
              <a:rPr lang="en-US" sz="1050" dirty="0">
                <a:effectLst/>
                <a:latin typeface="Calibri" panose="020F0502020204030204" pitchFamily="34" charset="0"/>
                <a:ea typeface="Calibri" panose="020F0502020204030204" pitchFamily="34" charset="0"/>
              </a:rPr>
              <a:t> </a:t>
            </a:r>
            <a:r>
              <a:rPr lang="en-US" sz="1050" dirty="0" err="1">
                <a:effectLst/>
                <a:latin typeface="Calibri" panose="020F0502020204030204" pitchFamily="34" charset="0"/>
                <a:ea typeface="Calibri" panose="020F0502020204030204" pitchFamily="34" charset="0"/>
              </a:rPr>
              <a:t>Nurs</a:t>
            </a:r>
            <a:r>
              <a:rPr lang="en-US" sz="1050" dirty="0">
                <a:effectLst/>
                <a:latin typeface="Calibri" panose="020F0502020204030204" pitchFamily="34" charset="0"/>
                <a:ea typeface="Calibri" panose="020F0502020204030204" pitchFamily="34" charset="0"/>
              </a:rPr>
              <a:t>. 2004;27(5):313-21.</a:t>
            </a:r>
            <a:endParaRPr lang="en-GB" sz="1050" dirty="0">
              <a:effectLst/>
              <a:latin typeface="Calibri" panose="020F0502020204030204" pitchFamily="34" charset="0"/>
              <a:ea typeface="Calibri" panose="020F0502020204030204" pitchFamily="34" charset="0"/>
            </a:endParaRPr>
          </a:p>
          <a:p>
            <a:pPr algn="just">
              <a:spcAft>
                <a:spcPts val="800"/>
              </a:spcAft>
            </a:pPr>
            <a:r>
              <a:rPr lang="en-US" sz="1050" dirty="0">
                <a:latin typeface="Calibri" panose="020F0502020204030204" pitchFamily="34" charset="0"/>
                <a:ea typeface="Calibri" panose="020F0502020204030204" pitchFamily="34" charset="0"/>
              </a:rPr>
              <a:t>2</a:t>
            </a:r>
            <a:r>
              <a:rPr lang="en-US" sz="1050" dirty="0">
                <a:effectLst/>
                <a:latin typeface="Calibri" panose="020F0502020204030204" pitchFamily="34" charset="0"/>
                <a:ea typeface="Calibri" panose="020F0502020204030204" pitchFamily="34" charset="0"/>
              </a:rPr>
              <a:t>.Chopra V, et al. BMJ Qual </a:t>
            </a:r>
            <a:r>
              <a:rPr lang="en-US" sz="1050" dirty="0" err="1">
                <a:effectLst/>
                <a:latin typeface="Calibri" panose="020F0502020204030204" pitchFamily="34" charset="0"/>
                <a:ea typeface="Calibri" panose="020F0502020204030204" pitchFamily="34" charset="0"/>
              </a:rPr>
              <a:t>Saf</a:t>
            </a:r>
            <a:r>
              <a:rPr lang="en-US" sz="1050" dirty="0">
                <a:effectLst/>
                <a:latin typeface="Calibri" panose="020F0502020204030204" pitchFamily="34" charset="0"/>
                <a:ea typeface="Calibri" panose="020F0502020204030204" pitchFamily="34" charset="0"/>
              </a:rPr>
              <a:t>. 2019;28(9):714-20.</a:t>
            </a:r>
            <a:endParaRPr lang="en-GB" sz="1050" dirty="0">
              <a:effectLst/>
              <a:latin typeface="Calibri" panose="020F0502020204030204" pitchFamily="34" charset="0"/>
              <a:ea typeface="Calibri" panose="020F0502020204030204" pitchFamily="34" charset="0"/>
            </a:endParaRPr>
          </a:p>
        </p:txBody>
      </p:sp>
      <p:sp>
        <p:nvSpPr>
          <p:cNvPr id="24" name="TextBox 23">
            <a:extLst>
              <a:ext uri="{FF2B5EF4-FFF2-40B4-BE49-F238E27FC236}">
                <a16:creationId xmlns:a16="http://schemas.microsoft.com/office/drawing/2014/main" id="{2D606CF8-8210-5D7C-65DC-76B2069C3A87}"/>
              </a:ext>
            </a:extLst>
          </p:cNvPr>
          <p:cNvSpPr txBox="1"/>
          <p:nvPr/>
        </p:nvSpPr>
        <p:spPr>
          <a:xfrm>
            <a:off x="6362648" y="1062585"/>
            <a:ext cx="5646658" cy="261610"/>
          </a:xfrm>
          <a:prstGeom prst="rect">
            <a:avLst/>
          </a:prstGeom>
          <a:noFill/>
          <a:ln>
            <a:solidFill>
              <a:schemeClr val="accent6">
                <a:lumMod val="75000"/>
              </a:schemeClr>
            </a:solidFill>
          </a:ln>
        </p:spPr>
        <p:txBody>
          <a:bodyPr wrap="square" rtlCol="0">
            <a:spAutoFit/>
          </a:bodyPr>
          <a:lstStyle/>
          <a:p>
            <a:pPr algn="just"/>
            <a:r>
              <a:rPr lang="en-US" sz="1100" dirty="0">
                <a:latin typeface="Calibri" panose="020F0502020204030204" pitchFamily="34" charset="0"/>
                <a:ea typeface="Calibri" panose="020F0502020204030204" pitchFamily="34" charset="0"/>
                <a:cs typeface="Arial" panose="020B0604020202020204" pitchFamily="34" charset="0"/>
              </a:rPr>
              <a:t>57% respondents performed routine midline insertion as shown in the bar chart below:</a:t>
            </a:r>
          </a:p>
        </p:txBody>
      </p:sp>
      <p:graphicFrame>
        <p:nvGraphicFramePr>
          <p:cNvPr id="27" name="Chart 26">
            <a:extLst>
              <a:ext uri="{FF2B5EF4-FFF2-40B4-BE49-F238E27FC236}">
                <a16:creationId xmlns:a16="http://schemas.microsoft.com/office/drawing/2014/main" id="{CB9CBB63-14C6-A350-2F1C-E2F81A30C0AF}"/>
              </a:ext>
            </a:extLst>
          </p:cNvPr>
          <p:cNvGraphicFramePr/>
          <p:nvPr>
            <p:extLst>
              <p:ext uri="{D42A27DB-BD31-4B8C-83A1-F6EECF244321}">
                <p14:modId xmlns:p14="http://schemas.microsoft.com/office/powerpoint/2010/main" val="1304399408"/>
              </p:ext>
            </p:extLst>
          </p:nvPr>
        </p:nvGraphicFramePr>
        <p:xfrm>
          <a:off x="6369743" y="1378658"/>
          <a:ext cx="5646658" cy="13901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8" name="Chart 27">
            <a:extLst>
              <a:ext uri="{FF2B5EF4-FFF2-40B4-BE49-F238E27FC236}">
                <a16:creationId xmlns:a16="http://schemas.microsoft.com/office/drawing/2014/main" id="{A4BD5980-0B7E-0153-D54E-D08DCD823357}"/>
              </a:ext>
            </a:extLst>
          </p:cNvPr>
          <p:cNvGraphicFramePr>
            <a:graphicFrameLocks/>
          </p:cNvGraphicFramePr>
          <p:nvPr>
            <p:extLst>
              <p:ext uri="{D42A27DB-BD31-4B8C-83A1-F6EECF244321}">
                <p14:modId xmlns:p14="http://schemas.microsoft.com/office/powerpoint/2010/main" val="3713225443"/>
              </p:ext>
            </p:extLst>
          </p:nvPr>
        </p:nvGraphicFramePr>
        <p:xfrm>
          <a:off x="182694" y="4519742"/>
          <a:ext cx="5728770" cy="1914510"/>
        </p:xfrm>
        <a:graphic>
          <a:graphicData uri="http://schemas.openxmlformats.org/drawingml/2006/chart">
            <c:chart xmlns:c="http://schemas.openxmlformats.org/drawingml/2006/chart" xmlns:r="http://schemas.openxmlformats.org/officeDocument/2006/relationships" r:id="rId3"/>
          </a:graphicData>
        </a:graphic>
      </p:graphicFrame>
      <p:sp>
        <p:nvSpPr>
          <p:cNvPr id="29" name="TextBox 28">
            <a:extLst>
              <a:ext uri="{FF2B5EF4-FFF2-40B4-BE49-F238E27FC236}">
                <a16:creationId xmlns:a16="http://schemas.microsoft.com/office/drawing/2014/main" id="{8B2B6FCE-5B8E-0E91-212F-523E2370C48C}"/>
              </a:ext>
            </a:extLst>
          </p:cNvPr>
          <p:cNvSpPr txBox="1"/>
          <p:nvPr/>
        </p:nvSpPr>
        <p:spPr>
          <a:xfrm>
            <a:off x="182694" y="6456554"/>
            <a:ext cx="5728772" cy="261610"/>
          </a:xfrm>
          <a:prstGeom prst="rect">
            <a:avLst/>
          </a:prstGeom>
          <a:noFill/>
          <a:ln w="19050">
            <a:solidFill>
              <a:schemeClr val="accent6">
                <a:lumMod val="75000"/>
              </a:schemeClr>
            </a:solidFill>
          </a:ln>
        </p:spPr>
        <p:txBody>
          <a:bodyPr wrap="square">
            <a:spAutoFit/>
          </a:bodyPr>
          <a:lstStyle/>
          <a:p>
            <a:pPr algn="just"/>
            <a:r>
              <a:rPr lang="en-US" sz="1050" b="1" dirty="0">
                <a:effectLst/>
                <a:latin typeface="Calibri" panose="020F0502020204030204" pitchFamily="34" charset="0"/>
                <a:ea typeface="Calibri" panose="020F0502020204030204" pitchFamily="34" charset="0"/>
                <a:cs typeface="Arial" panose="020B0604020202020204" pitchFamily="34" charset="0"/>
              </a:rPr>
              <a:t>Figure 1: Distribution of </a:t>
            </a:r>
            <a:r>
              <a:rPr lang="en-US" sz="1050" b="1" dirty="0">
                <a:latin typeface="Calibri" panose="020F0502020204030204" pitchFamily="34" charset="0"/>
                <a:ea typeface="Calibri" panose="020F0502020204030204" pitchFamily="34" charset="0"/>
                <a:cs typeface="Arial" panose="020B0604020202020204" pitchFamily="34" charset="0"/>
              </a:rPr>
              <a:t>respondents </a:t>
            </a:r>
            <a:r>
              <a:rPr lang="en-US" sz="1050" b="1" dirty="0">
                <a:effectLst/>
                <a:latin typeface="Calibri" panose="020F0502020204030204" pitchFamily="34" charset="0"/>
                <a:ea typeface="Calibri" panose="020F0502020204030204" pitchFamily="34" charset="0"/>
                <a:cs typeface="Arial" panose="020B0604020202020204" pitchFamily="34" charset="0"/>
              </a:rPr>
              <a:t>according to groups</a:t>
            </a:r>
            <a:endParaRPr lang="en-US" sz="10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30" name="TextBox 29">
            <a:extLst>
              <a:ext uri="{FF2B5EF4-FFF2-40B4-BE49-F238E27FC236}">
                <a16:creationId xmlns:a16="http://schemas.microsoft.com/office/drawing/2014/main" id="{9DE2C6A0-CFC7-4AE7-9FAA-B63641C91512}"/>
              </a:ext>
            </a:extLst>
          </p:cNvPr>
          <p:cNvSpPr txBox="1"/>
          <p:nvPr/>
        </p:nvSpPr>
        <p:spPr>
          <a:xfrm>
            <a:off x="6364185" y="3181491"/>
            <a:ext cx="5646658" cy="1708160"/>
          </a:xfrm>
          <a:prstGeom prst="rect">
            <a:avLst/>
          </a:prstGeom>
          <a:noFill/>
          <a:ln w="19050">
            <a:solidFill>
              <a:schemeClr val="accent6">
                <a:lumMod val="75000"/>
              </a:schemeClr>
            </a:solidFill>
          </a:ln>
        </p:spPr>
        <p:txBody>
          <a:bodyPr wrap="square" rtlCol="0">
            <a:spAutoFit/>
          </a:bodyPr>
          <a:lstStyle/>
          <a:p>
            <a:pPr algn="just"/>
            <a:r>
              <a:rPr lang="en-US" sz="1100" dirty="0">
                <a:latin typeface="Calibri" panose="020F0502020204030204" pitchFamily="34" charset="0"/>
                <a:ea typeface="Calibri" panose="020F0502020204030204" pitchFamily="34" charset="0"/>
                <a:cs typeface="Arial" panose="020B0604020202020204" pitchFamily="34" charset="0"/>
              </a:rPr>
              <a:t>Only five respondents (5%) – one consultant and four ACCP/AAs had performed more than three hundred midlines. 60% of ACCP/AAs received formal training and  78% of them were formally assessed for competency in midline insertion compared to consultants (19%, 13%) and trainees (24%, 21%). Average respondent comfortability (1=uncomfortable, 5= comfortable) in performing the procedures were consultants (3.3), ACCPs (4.4), AAs (5) and trainees (2.4). </a:t>
            </a:r>
          </a:p>
          <a:p>
            <a:pPr algn="just"/>
            <a:endParaRPr lang="en-US" sz="600" dirty="0">
              <a:latin typeface="Calibri" panose="020F0502020204030204" pitchFamily="34" charset="0"/>
              <a:ea typeface="Calibri" panose="020F0502020204030204" pitchFamily="34" charset="0"/>
              <a:cs typeface="Arial" panose="020B0604020202020204" pitchFamily="34" charset="0"/>
            </a:endParaRPr>
          </a:p>
          <a:p>
            <a:pPr algn="just"/>
            <a:r>
              <a:rPr lang="en-US" sz="1100" dirty="0">
                <a:latin typeface="Calibri" panose="020F0502020204030204" pitchFamily="34" charset="0"/>
                <a:ea typeface="Calibri" panose="020F0502020204030204" pitchFamily="34" charset="0"/>
                <a:cs typeface="Arial" panose="020B0604020202020204" pitchFamily="34" charset="0"/>
              </a:rPr>
              <a:t>A third of consultants and trainees versus two third of ACCP/AAs encountered complications. However, ACCP/AAs performed higher number of procedures than consultants and trainees. Trainees stated difficulty in obtaining competency due to lack of experienced trainers and  80% of them felt they would benefit from formal midline training.</a:t>
            </a:r>
          </a:p>
        </p:txBody>
      </p:sp>
      <p:sp>
        <p:nvSpPr>
          <p:cNvPr id="31" name="TextBox 30">
            <a:extLst>
              <a:ext uri="{FF2B5EF4-FFF2-40B4-BE49-F238E27FC236}">
                <a16:creationId xmlns:a16="http://schemas.microsoft.com/office/drawing/2014/main" id="{C03E81CE-213B-91A2-B321-1555557B9276}"/>
              </a:ext>
            </a:extLst>
          </p:cNvPr>
          <p:cNvSpPr txBox="1"/>
          <p:nvPr/>
        </p:nvSpPr>
        <p:spPr>
          <a:xfrm>
            <a:off x="6364185" y="2792420"/>
            <a:ext cx="5652216" cy="253916"/>
          </a:xfrm>
          <a:prstGeom prst="rect">
            <a:avLst/>
          </a:prstGeom>
          <a:noFill/>
          <a:ln w="19050">
            <a:solidFill>
              <a:schemeClr val="accent6">
                <a:lumMod val="75000"/>
              </a:schemeClr>
            </a:solidFill>
          </a:ln>
        </p:spPr>
        <p:txBody>
          <a:bodyPr wrap="square">
            <a:spAutoFit/>
          </a:bodyPr>
          <a:lstStyle/>
          <a:p>
            <a:pPr algn="just"/>
            <a:r>
              <a:rPr lang="en-US" sz="1050" b="1" dirty="0">
                <a:effectLst/>
                <a:latin typeface="Calibri" panose="020F0502020204030204" pitchFamily="34" charset="0"/>
                <a:ea typeface="Calibri" panose="020F0502020204030204" pitchFamily="34" charset="0"/>
                <a:cs typeface="Arial" panose="020B0604020202020204" pitchFamily="34" charset="0"/>
              </a:rPr>
              <a:t>Figure 2: Routine midline insertion performed by consultants, ACCP/AAs and trainees.</a:t>
            </a:r>
            <a:endParaRPr lang="en-US" sz="1000" b="1"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028" name="Picture 4" descr="The Leeds Teaching Hospitals NHS Trust">
            <a:extLst>
              <a:ext uri="{FF2B5EF4-FFF2-40B4-BE49-F238E27FC236}">
                <a16:creationId xmlns:a16="http://schemas.microsoft.com/office/drawing/2014/main" id="{5EF7C7D5-0A35-AAE1-354B-96DDDAA0C5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40684" y="75160"/>
            <a:ext cx="1670159" cy="843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5182365"/>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Props1.xml><?xml version="1.0" encoding="utf-8"?>
<ds:datastoreItem xmlns:ds="http://schemas.openxmlformats.org/officeDocument/2006/customXml" ds:itemID="{01B703F8-B038-4731-BB75-A45C967F81E5}"/>
</file>

<file path=customXml/itemProps2.xml><?xml version="1.0" encoding="utf-8"?>
<ds:datastoreItem xmlns:ds="http://schemas.openxmlformats.org/officeDocument/2006/customXml" ds:itemID="{0AE866C6-438F-42AB-99C7-0E94A2A44FC6}"/>
</file>

<file path=customXml/itemProps3.xml><?xml version="1.0" encoding="utf-8"?>
<ds:datastoreItem xmlns:ds="http://schemas.openxmlformats.org/officeDocument/2006/customXml" ds:itemID="{5DBB6094-FCD4-4750-B1DA-59036A69C77E}"/>
</file>

<file path=docProps/app.xml><?xml version="1.0" encoding="utf-8"?>
<Properties xmlns="http://schemas.openxmlformats.org/officeDocument/2006/extended-properties" xmlns:vt="http://schemas.openxmlformats.org/officeDocument/2006/docPropsVTypes">
  <TotalTime>350</TotalTime>
  <Words>574</Words>
  <Application>Microsoft Office PowerPoint</Application>
  <PresentationFormat>Widescreen</PresentationFormat>
  <Paragraphs>20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 2013 - 2022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Nuruljannah (HULL UNIVERSITY TEACHING HOSPITALS NHS TRUST)</dc:creator>
  <cp:lastModifiedBy>aidah nadiah ismail</cp:lastModifiedBy>
  <cp:revision>19</cp:revision>
  <dcterms:created xsi:type="dcterms:W3CDTF">2023-03-20T16:53:21Z</dcterms:created>
  <dcterms:modified xsi:type="dcterms:W3CDTF">2023-05-02T00:57:59Z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ies>
</file>